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sldIdLst>
    <p:sldId id="256" r:id="rId2"/>
    <p:sldId id="257" r:id="rId3"/>
    <p:sldId id="258" r:id="rId4"/>
    <p:sldId id="259" r:id="rId5"/>
    <p:sldId id="262" r:id="rId6"/>
    <p:sldId id="263" r:id="rId7"/>
    <p:sldId id="264" r:id="rId8"/>
    <p:sldId id="260" r:id="rId9"/>
    <p:sldId id="261"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116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Заголовок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5562600" y="6509004"/>
            <a:ext cx="3002280" cy="274320"/>
          </a:xfrm>
        </p:spPr>
        <p:txBody>
          <a:bodyPr vert="horz" rtlCol="0"/>
          <a:lstStyle>
            <a:extLst/>
          </a:lstStyle>
          <a:p>
            <a:fld id="{DCFDE00A-C4AA-45AD-A3DD-8BF4EAD50E03}" type="datetimeFigureOut">
              <a:rPr lang="ru-RU" smtClean="0"/>
              <a:pPr/>
              <a:t>19.02.2015</a:t>
            </a:fld>
            <a:endParaRPr lang="ru-RU"/>
          </a:p>
        </p:txBody>
      </p:sp>
      <p:sp>
        <p:nvSpPr>
          <p:cNvPr id="11" name="Номер слайда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0F5F988E-DDB7-448D-B909-E1DAD719D1D3}" type="slidenum">
              <a:rPr lang="ru-RU" smtClean="0"/>
              <a:pPr/>
              <a:t>‹#›</a:t>
            </a:fld>
            <a:endParaRPr lang="ru-RU"/>
          </a:p>
        </p:txBody>
      </p:sp>
      <p:sp>
        <p:nvSpPr>
          <p:cNvPr id="12" name="Нижний колонтитул 11"/>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CFDE00A-C4AA-45AD-A3DD-8BF4EAD50E03}" type="datetimeFigureOut">
              <a:rPr lang="ru-RU" smtClean="0"/>
              <a:pPr/>
              <a:t>19.02.2015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F5F988E-DDB7-448D-B909-E1DAD719D1D3}"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CFDE00A-C4AA-45AD-A3DD-8BF4EAD50E03}" type="datetimeFigureOut">
              <a:rPr lang="ru-RU" smtClean="0"/>
              <a:pPr/>
              <a:t>19.02.2015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F5F988E-DDB7-448D-B909-E1DAD719D1D3}"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CFDE00A-C4AA-45AD-A3DD-8BF4EAD50E03}" type="datetimeFigureOut">
              <a:rPr lang="ru-RU" smtClean="0"/>
              <a:pPr/>
              <a:t>19.02.2015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F5F988E-DDB7-448D-B909-E1DAD719D1D3}"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5562600" y="6513670"/>
            <a:ext cx="3002280" cy="274320"/>
          </a:xfrm>
        </p:spPr>
        <p:txBody>
          <a:bodyPr vert="horz" rtlCol="0"/>
          <a:lstStyle>
            <a:extLst/>
          </a:lstStyle>
          <a:p>
            <a:fld id="{DCFDE00A-C4AA-45AD-A3DD-8BF4EAD50E03}" type="datetimeFigureOut">
              <a:rPr lang="ru-RU" smtClean="0"/>
              <a:pPr/>
              <a:t>19.02.2015</a:t>
            </a:fld>
            <a:endParaRPr lang="ru-RU"/>
          </a:p>
        </p:txBody>
      </p:sp>
      <p:sp>
        <p:nvSpPr>
          <p:cNvPr id="9" name="Номер слайда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0F5F988E-DDB7-448D-B909-E1DAD719D1D3}" type="slidenum">
              <a:rPr lang="ru-RU" smtClean="0"/>
              <a:pPr/>
              <a:t>‹#›</a:t>
            </a:fld>
            <a:endParaRPr lang="ru-RU"/>
          </a:p>
        </p:txBody>
      </p:sp>
      <p:sp>
        <p:nvSpPr>
          <p:cNvPr id="10" name="Нижний колонтитул 9"/>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DCFDE00A-C4AA-45AD-A3DD-8BF4EAD50E03}" type="datetimeFigureOut">
              <a:rPr lang="ru-RU" smtClean="0"/>
              <a:pPr/>
              <a:t>19.02.2015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a:xfrm>
            <a:off x="8641080" y="6514568"/>
            <a:ext cx="464288" cy="274320"/>
          </a:xfrm>
        </p:spPr>
        <p:txBody>
          <a:bodyPr/>
          <a:lstStyle>
            <a:extLst/>
          </a:lstStyle>
          <a:p>
            <a:fld id="{0F5F988E-DDB7-448D-B909-E1DAD719D1D3}" type="slidenum">
              <a:rPr lang="ru-RU" smtClean="0"/>
              <a:pPr/>
              <a:t>‹#›</a:t>
            </a:fld>
            <a:endParaRPr lang="ru-RU"/>
          </a:p>
        </p:txBody>
      </p:sp>
      <p:sp>
        <p:nvSpPr>
          <p:cNvPr id="10" name="Прямоугольник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Прямоугольник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Заголовок 1"/>
          <p:cNvSpPr>
            <a:spLocks noGrp="1"/>
          </p:cNvSpPr>
          <p:nvPr>
            <p:ph type="title"/>
          </p:nvPr>
        </p:nvSpPr>
        <p:spPr>
          <a:xfrm>
            <a:off x="457200" y="251948"/>
            <a:ext cx="82296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DCFDE00A-C4AA-45AD-A3DD-8BF4EAD50E03}" type="datetimeFigureOut">
              <a:rPr lang="ru-RU" smtClean="0"/>
              <a:pPr/>
              <a:t>19.02.2015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a:xfrm>
            <a:off x="8641080" y="6514568"/>
            <a:ext cx="464288" cy="274320"/>
          </a:xfrm>
        </p:spPr>
        <p:txBody>
          <a:bodyPr/>
          <a:lstStyle>
            <a:extLst/>
          </a:lstStyle>
          <a:p>
            <a:fld id="{0F5F988E-DDB7-448D-B909-E1DAD719D1D3}"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DCFDE00A-C4AA-45AD-A3DD-8BF4EAD50E03}" type="datetimeFigureOut">
              <a:rPr lang="ru-RU" smtClean="0"/>
              <a:pPr/>
              <a:t>19.02.2015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0F5F988E-DDB7-448D-B909-E1DAD719D1D3}" type="slidenum">
              <a:rPr lang="ru-RU" smtClean="0"/>
              <a:pPr/>
              <a:t>‹#›</a:t>
            </a:fld>
            <a:endParaRPr lang="ru-RU"/>
          </a:p>
        </p:txBody>
      </p:sp>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DCFDE00A-C4AA-45AD-A3DD-8BF4EAD50E03}" type="datetimeFigureOut">
              <a:rPr lang="ru-RU" smtClean="0"/>
              <a:pPr/>
              <a:t>19.02.2015</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0F5F988E-DDB7-448D-B909-E1DAD719D1D3}"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8" name="Прямоугольник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963136" y="304800"/>
            <a:ext cx="393192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5562600" y="6513670"/>
            <a:ext cx="3002280" cy="274320"/>
          </a:xfrm>
        </p:spPr>
        <p:txBody>
          <a:bodyPr vert="horz" rtlCol="0"/>
          <a:lstStyle>
            <a:extLst/>
          </a:lstStyle>
          <a:p>
            <a:fld id="{DCFDE00A-C4AA-45AD-A3DD-8BF4EAD50E03}" type="datetimeFigureOut">
              <a:rPr lang="ru-RU" smtClean="0"/>
              <a:pPr/>
              <a:t>19.02.2015</a:t>
            </a:fld>
            <a:endParaRPr lang="ru-RU"/>
          </a:p>
        </p:txBody>
      </p:sp>
      <p:sp>
        <p:nvSpPr>
          <p:cNvPr id="10" name="Номер слайда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0F5F988E-DDB7-448D-B909-E1DAD719D1D3}" type="slidenum">
              <a:rPr lang="ru-RU" smtClean="0"/>
              <a:pPr/>
              <a:t>‹#›</a:t>
            </a:fld>
            <a:endParaRPr lang="ru-RU"/>
          </a:p>
        </p:txBody>
      </p:sp>
      <p:sp>
        <p:nvSpPr>
          <p:cNvPr id="11" name="Нижний колонтитул 10"/>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5562600" y="6509004"/>
            <a:ext cx="3002280" cy="274320"/>
          </a:xfrm>
        </p:spPr>
        <p:txBody>
          <a:bodyPr vert="horz" rtlCol="0"/>
          <a:lstStyle>
            <a:extLst/>
          </a:lstStyle>
          <a:p>
            <a:fld id="{DCFDE00A-C4AA-45AD-A3DD-8BF4EAD50E03}" type="datetimeFigureOut">
              <a:rPr lang="ru-RU" smtClean="0"/>
              <a:pPr/>
              <a:t>19.02.2015</a:t>
            </a:fld>
            <a:endParaRPr lang="ru-RU"/>
          </a:p>
        </p:txBody>
      </p:sp>
      <p:sp>
        <p:nvSpPr>
          <p:cNvPr id="9" name="Номер слайда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0F5F988E-DDB7-448D-B909-E1DAD719D1D3}" type="slidenum">
              <a:rPr lang="ru-RU" smtClean="0"/>
              <a:pPr/>
              <a:t>‹#›</a:t>
            </a:fld>
            <a:endParaRPr lang="ru-RU"/>
          </a:p>
        </p:txBody>
      </p:sp>
      <p:sp>
        <p:nvSpPr>
          <p:cNvPr id="10" name="Нижний колонтитул 9"/>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Нижний колонтитул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ru-RU"/>
          </a:p>
        </p:txBody>
      </p:sp>
      <p:sp>
        <p:nvSpPr>
          <p:cNvPr id="14" name="Дата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DCFDE00A-C4AA-45AD-A3DD-8BF4EAD50E03}" type="datetimeFigureOut">
              <a:rPr lang="ru-RU" smtClean="0"/>
              <a:pPr/>
              <a:t>19.02.2015</a:t>
            </a:fld>
            <a:endParaRPr lang="ru-RU"/>
          </a:p>
        </p:txBody>
      </p:sp>
      <p:sp>
        <p:nvSpPr>
          <p:cNvPr id="23" name="Номер слайда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0F5F988E-DDB7-448D-B909-E1DAD719D1D3}" type="slidenum">
              <a:rPr lang="ru-RU" smtClean="0"/>
              <a:pPr/>
              <a:t>‹#›</a:t>
            </a:fld>
            <a:endParaRPr lang="ru-RU"/>
          </a:p>
        </p:txBody>
      </p:sp>
      <p:sp>
        <p:nvSpPr>
          <p:cNvPr id="22" name="Заголовок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dk1" tx1="lt1" bg2="dk2" tx2="lt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9000" b="-1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К 70-летию </a:t>
            </a:r>
            <a:br>
              <a:rPr lang="ru-RU" dirty="0" smtClean="0"/>
            </a:br>
            <a:r>
              <a:rPr lang="ru-RU" dirty="0" smtClean="0"/>
              <a:t>Великой Победы</a:t>
            </a:r>
            <a:endParaRPr lang="ru-RU" dirty="0"/>
          </a:p>
        </p:txBody>
      </p:sp>
      <p:sp>
        <p:nvSpPr>
          <p:cNvPr id="3" name="Подзаголовок 2"/>
          <p:cNvSpPr>
            <a:spLocks noGrp="1"/>
          </p:cNvSpPr>
          <p:nvPr>
            <p:ph type="subTitle" idx="1"/>
          </p:nvPr>
        </p:nvSpPr>
        <p:spPr>
          <a:xfrm>
            <a:off x="2195736" y="4797152"/>
            <a:ext cx="6560234" cy="1752600"/>
          </a:xfrm>
        </p:spPr>
        <p:txBody>
          <a:bodyPr/>
          <a:lstStyle/>
          <a:p>
            <a:r>
              <a:rPr lang="ru-RU" dirty="0" smtClean="0">
                <a:solidFill>
                  <a:schemeClr val="bg1"/>
                </a:solidFill>
              </a:rPr>
              <a:t>Малкова Ева</a:t>
            </a:r>
          </a:p>
          <a:p>
            <a:r>
              <a:rPr lang="ru-RU" dirty="0" smtClean="0">
                <a:solidFill>
                  <a:schemeClr val="bg1"/>
                </a:solidFill>
              </a:rPr>
              <a:t>6 А класс</a:t>
            </a:r>
            <a:endParaRPr lang="ru-RU"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44000" b="-44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04664"/>
            <a:ext cx="3931920" cy="5328592"/>
          </a:xfrm>
        </p:spPr>
        <p:txBody>
          <a:bodyPr>
            <a:normAutofit/>
          </a:bodyPr>
          <a:lstStyle/>
          <a:p>
            <a:r>
              <a:rPr lang="ru-RU" dirty="0" smtClean="0"/>
              <a:t>Когда война закончилась, моему прадеду было 15 лет. </a:t>
            </a:r>
            <a:br>
              <a:rPr lang="ru-RU" dirty="0" smtClean="0"/>
            </a:br>
            <a:r>
              <a:rPr lang="ru-RU" dirty="0" smtClean="0"/>
              <a:t>Он не воевал на фронте, не жил на оккупированной территории, не работал на заводе. </a:t>
            </a:r>
            <a:br>
              <a:rPr lang="ru-RU" dirty="0" smtClean="0"/>
            </a:br>
            <a:r>
              <a:rPr lang="ru-RU" dirty="0" smtClean="0"/>
              <a:t>Он был обычным мальчиком из самой обычной советской семьи.  </a:t>
            </a:r>
            <a:br>
              <a:rPr lang="ru-RU" dirty="0" smtClean="0"/>
            </a:br>
            <a:r>
              <a:rPr lang="ru-RU" dirty="0" smtClean="0"/>
              <a:t>И </a:t>
            </a:r>
            <a:r>
              <a:rPr lang="ru-RU" cap="all" dirty="0" smtClean="0"/>
              <a:t>все же Он был участником этой войны от первого и до последнего ее дня. </a:t>
            </a:r>
            <a:br>
              <a:rPr lang="ru-RU" cap="all" dirty="0" smtClean="0"/>
            </a:br>
            <a:r>
              <a:rPr lang="ru-RU" dirty="0" smtClean="0"/>
              <a:t/>
            </a:r>
            <a:br>
              <a:rPr lang="ru-RU" dirty="0" smtClean="0"/>
            </a:br>
            <a:endParaRPr lang="ru-RU" dirty="0"/>
          </a:p>
        </p:txBody>
      </p:sp>
      <p:sp>
        <p:nvSpPr>
          <p:cNvPr id="3" name="Текст 2"/>
          <p:cNvSpPr>
            <a:spLocks noGrp="1"/>
          </p:cNvSpPr>
          <p:nvPr>
            <p:ph type="body" idx="2"/>
          </p:nvPr>
        </p:nvSpPr>
        <p:spPr>
          <a:xfrm>
            <a:off x="4932040" y="5445224"/>
            <a:ext cx="3931920" cy="706760"/>
          </a:xfrm>
        </p:spPr>
        <p:txBody>
          <a:bodyPr/>
          <a:lstStyle/>
          <a:p>
            <a:r>
              <a:rPr lang="ru-RU" dirty="0" smtClean="0"/>
              <a:t>14 июня 1948 год, </a:t>
            </a:r>
          </a:p>
          <a:p>
            <a:r>
              <a:rPr lang="ru-RU" dirty="0" smtClean="0"/>
              <a:t>Казань</a:t>
            </a: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9000" b="-19000"/>
          </a:stretch>
        </a:blipFill>
        <a:effectLst/>
      </p:bgPr>
    </p:bg>
    <p:spTree>
      <p:nvGrpSpPr>
        <p:cNvPr id="1" name=""/>
        <p:cNvGrpSpPr/>
        <p:nvPr/>
      </p:nvGrpSpPr>
      <p:grpSpPr>
        <a:xfrm>
          <a:off x="0" y="0"/>
          <a:ext cx="0" cy="0"/>
          <a:chOff x="0" y="0"/>
          <a:chExt cx="0" cy="0"/>
        </a:xfrm>
      </p:grpSpPr>
      <p:sp>
        <p:nvSpPr>
          <p:cNvPr id="4" name="Содержимое 3"/>
          <p:cNvSpPr>
            <a:spLocks noGrp="1"/>
          </p:cNvSpPr>
          <p:nvPr>
            <p:ph sz="half" idx="1"/>
          </p:nvPr>
        </p:nvSpPr>
        <p:spPr/>
        <p:txBody>
          <a:bodyPr/>
          <a:lstStyle/>
          <a:p>
            <a:pPr algn="ctr">
              <a:buNone/>
            </a:pPr>
            <a:endParaRPr lang="ru-RU" b="1" dirty="0" smtClean="0">
              <a:solidFill>
                <a:schemeClr val="bg1"/>
              </a:solidFill>
            </a:endParaRPr>
          </a:p>
          <a:p>
            <a:pPr algn="ctr">
              <a:buNone/>
            </a:pPr>
            <a:endParaRPr lang="ru-RU" b="1" dirty="0" smtClean="0">
              <a:solidFill>
                <a:schemeClr val="bg1"/>
              </a:solidFill>
            </a:endParaRPr>
          </a:p>
          <a:p>
            <a:pPr algn="ctr">
              <a:buNone/>
            </a:pPr>
            <a:r>
              <a:rPr lang="ru-RU" b="1" dirty="0" smtClean="0">
                <a:solidFill>
                  <a:schemeClr val="bg1"/>
                </a:solidFill>
              </a:rPr>
              <a:t>Конец</a:t>
            </a:r>
            <a:endParaRPr lang="ru-RU" b="1"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2000" r="-12000"/>
          </a:stretch>
        </a:blipFill>
        <a:effectLst/>
      </p:bgPr>
    </p:bg>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5004048" y="404664"/>
            <a:ext cx="3931920" cy="762000"/>
          </a:xfrm>
        </p:spPr>
        <p:txBody>
          <a:bodyPr>
            <a:normAutofit fontScale="90000"/>
          </a:bodyPr>
          <a:lstStyle/>
          <a:p>
            <a:r>
              <a:rPr lang="ru-RU" dirty="0" smtClean="0">
                <a:solidFill>
                  <a:schemeClr val="bg1"/>
                </a:solidFill>
              </a:rPr>
              <a:t>Это мой прадедушка Оливер со своими мамой и папой.  За три года до войны. Здесь ему 8 лет</a:t>
            </a:r>
            <a:endParaRPr lang="ru-RU" dirty="0">
              <a:solidFill>
                <a:schemeClr val="bg1"/>
              </a:solidFill>
            </a:endParaRPr>
          </a:p>
        </p:txBody>
      </p:sp>
      <p:sp>
        <p:nvSpPr>
          <p:cNvPr id="9" name="Текст 8"/>
          <p:cNvSpPr>
            <a:spLocks noGrp="1"/>
          </p:cNvSpPr>
          <p:nvPr>
            <p:ph type="body" idx="2"/>
          </p:nvPr>
        </p:nvSpPr>
        <p:spPr>
          <a:xfrm>
            <a:off x="5004048" y="6021288"/>
            <a:ext cx="3931920" cy="617568"/>
          </a:xfrm>
        </p:spPr>
        <p:txBody>
          <a:bodyPr/>
          <a:lstStyle/>
          <a:p>
            <a:r>
              <a:rPr lang="ru-RU" b="1" dirty="0" smtClean="0">
                <a:solidFill>
                  <a:schemeClr val="bg1"/>
                </a:solidFill>
              </a:rPr>
              <a:t>2 июля 1938 год,</a:t>
            </a:r>
          </a:p>
          <a:p>
            <a:r>
              <a:rPr lang="ru-RU" b="1" dirty="0" smtClean="0">
                <a:solidFill>
                  <a:schemeClr val="bg1"/>
                </a:solidFill>
              </a:rPr>
              <a:t>Казань</a:t>
            </a:r>
            <a:endParaRPr lang="ru-RU" b="1"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48064" y="332656"/>
            <a:ext cx="3746992" cy="6264696"/>
          </a:xfrm>
        </p:spPr>
        <p:txBody>
          <a:bodyPr/>
          <a:lstStyle/>
          <a:p>
            <a:pPr algn="l"/>
            <a:r>
              <a:rPr lang="ru-RU" dirty="0" smtClean="0"/>
              <a:t>Когда началась война, его папа, Соловьев Александр Порфирьевич, директор школы №98 тогда </a:t>
            </a:r>
            <a:r>
              <a:rPr lang="ru-RU" dirty="0" err="1" smtClean="0"/>
              <a:t>Молотовского</a:t>
            </a:r>
            <a:r>
              <a:rPr lang="ru-RU" dirty="0" smtClean="0"/>
              <a:t>, а теперь Советского района города Казани , ушел на фронт.</a:t>
            </a:r>
            <a:br>
              <a:rPr lang="ru-RU" dirty="0" smtClean="0"/>
            </a:br>
            <a:r>
              <a:rPr lang="ru-RU" dirty="0" smtClean="0"/>
              <a:t>Он служил в зенитных войсках, был командиром отделения. </a:t>
            </a:r>
            <a:br>
              <a:rPr lang="ru-RU" dirty="0" smtClean="0"/>
            </a:br>
            <a:r>
              <a:rPr lang="ru-RU" dirty="0" smtClean="0"/>
              <a:t>    </a:t>
            </a:r>
            <a:endParaRPr lang="ru-RU" dirty="0"/>
          </a:p>
        </p:txBody>
      </p:sp>
      <p:pic>
        <p:nvPicPr>
          <p:cNvPr id="5" name="Содержимое 4" descr="2015-02-15 18.49.05.jpg"/>
          <p:cNvPicPr>
            <a:picLocks noGrp="1" noChangeAspect="1"/>
          </p:cNvPicPr>
          <p:nvPr>
            <p:ph sz="half" idx="1"/>
          </p:nvPr>
        </p:nvPicPr>
        <p:blipFill>
          <a:blip r:embed="rId2" cstate="print"/>
          <a:stretch>
            <a:fillRect/>
          </a:stretch>
        </p:blipFill>
        <p:spPr>
          <a:xfrm>
            <a:off x="251520" y="332656"/>
            <a:ext cx="4711898" cy="6282531"/>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8000" r="-8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0" y="1844824"/>
            <a:ext cx="3931920" cy="2880320"/>
          </a:xfrm>
        </p:spPr>
        <p:txBody>
          <a:bodyPr>
            <a:normAutofit/>
          </a:bodyPr>
          <a:lstStyle/>
          <a:p>
            <a:r>
              <a:rPr lang="ru-RU" dirty="0" smtClean="0">
                <a:solidFill>
                  <a:schemeClr val="bg1"/>
                </a:solidFill>
              </a:rPr>
              <a:t>Как у него находилось время писать  домой письма?  Жене и каждому из трех сыновей в отдельности. Письма добрые, теплые, волнительные. </a:t>
            </a:r>
            <a:br>
              <a:rPr lang="ru-RU" dirty="0" smtClean="0">
                <a:solidFill>
                  <a:schemeClr val="bg1"/>
                </a:solidFill>
              </a:rPr>
            </a:br>
            <a:r>
              <a:rPr lang="ru-RU" dirty="0" smtClean="0">
                <a:solidFill>
                  <a:schemeClr val="bg1"/>
                </a:solidFill>
              </a:rPr>
              <a:t>Не удивительно, что они до сих пор хранятся в нашей семье </a:t>
            </a:r>
            <a:endParaRPr lang="ru-RU"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32040" y="836712"/>
            <a:ext cx="3931920" cy="4996408"/>
          </a:xfrm>
        </p:spPr>
        <p:txBody>
          <a:bodyPr>
            <a:normAutofit fontScale="90000"/>
          </a:bodyPr>
          <a:lstStyle/>
          <a:p>
            <a:r>
              <a:rPr lang="ru-RU" dirty="0" smtClean="0">
                <a:solidFill>
                  <a:schemeClr val="bg1"/>
                </a:solidFill>
              </a:rPr>
              <a:t>10 октября 1942 год, </a:t>
            </a:r>
            <a:r>
              <a:rPr lang="ru-RU" dirty="0" err="1" smtClean="0">
                <a:solidFill>
                  <a:schemeClr val="bg1"/>
                </a:solidFill>
              </a:rPr>
              <a:t>Кунцево</a:t>
            </a:r>
            <a:r>
              <a:rPr lang="ru-RU" dirty="0" smtClean="0">
                <a:solidFill>
                  <a:schemeClr val="bg1"/>
                </a:solidFill>
              </a:rPr>
              <a:t/>
            </a:r>
            <a:br>
              <a:rPr lang="ru-RU" dirty="0" smtClean="0">
                <a:solidFill>
                  <a:schemeClr val="bg1"/>
                </a:solidFill>
              </a:rPr>
            </a:br>
            <a:r>
              <a:rPr lang="ru-RU" dirty="0" smtClean="0">
                <a:solidFill>
                  <a:schemeClr val="bg1"/>
                </a:solidFill>
              </a:rPr>
              <a:t/>
            </a:r>
            <a:br>
              <a:rPr lang="ru-RU" dirty="0" smtClean="0">
                <a:solidFill>
                  <a:schemeClr val="bg1"/>
                </a:solidFill>
              </a:rPr>
            </a:br>
            <a:r>
              <a:rPr lang="ru-RU" dirty="0" smtClean="0">
                <a:solidFill>
                  <a:schemeClr val="bg1"/>
                </a:solidFill>
              </a:rPr>
              <a:t>«Милый мой сыночек </a:t>
            </a:r>
            <a:r>
              <a:rPr lang="ru-RU" dirty="0" err="1" smtClean="0">
                <a:solidFill>
                  <a:schemeClr val="bg1"/>
                </a:solidFill>
              </a:rPr>
              <a:t>Лируша</a:t>
            </a:r>
            <a:r>
              <a:rPr lang="ru-RU" dirty="0" smtClean="0">
                <a:solidFill>
                  <a:schemeClr val="bg1"/>
                </a:solidFill>
              </a:rPr>
              <a:t>!</a:t>
            </a:r>
            <a:br>
              <a:rPr lang="ru-RU" dirty="0" smtClean="0">
                <a:solidFill>
                  <a:schemeClr val="bg1"/>
                </a:solidFill>
              </a:rPr>
            </a:br>
            <a:r>
              <a:rPr lang="ru-RU" dirty="0" smtClean="0">
                <a:solidFill>
                  <a:schemeClr val="bg1"/>
                </a:solidFill>
              </a:rPr>
              <a:t>Спасибо тебе за открытку. Я живу хорошо, обучаюсь военному делу на отлично. Как учишься ты, пиши об этом мне подробнее. В какой школе учишься, как ведешь себя? Помогаешь ли маме в хозяйстве и уходе за братиками? Сыночек, помогай маме во всем, она больная, ей трудно, а ты уже большой и сможешь ей помочь и сам учиться на отлично. Есть ли у вас дрова на зиму? Ну, пока, до свидания. Крепко тебя целую, обнимаю. Твой папа» </a:t>
            </a:r>
            <a:endParaRPr lang="ru-RU" dirty="0">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0000" r="-10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32040" y="764704"/>
            <a:ext cx="3931920" cy="5400600"/>
          </a:xfrm>
        </p:spPr>
        <p:txBody>
          <a:bodyPr>
            <a:normAutofit fontScale="90000"/>
          </a:bodyPr>
          <a:lstStyle/>
          <a:p>
            <a:r>
              <a:rPr lang="ru-RU" dirty="0" smtClean="0">
                <a:solidFill>
                  <a:srgbClr val="C00000"/>
                </a:solidFill>
              </a:rPr>
              <a:t>В этот, 1942 год,  семье прадедушки пришлось очень тяжело. Только что родился Коленька (самый младший из трех братьев). Аттестат от отца долго не приходил. Дров не было. Мама прадедушки, Софья Петровна, не работала. Голодали. Она продавала вещи, но не удачно, не умела. Хлеб и сахар покупали на рынке . Пока мама бегала в поисках пищи, прадедушка,  смотрел за младшими братьями. Мама собирала очистки от картошки на помойке, а дети пекли их на буржуйке</a:t>
            </a:r>
            <a:r>
              <a:rPr lang="ru-RU" dirty="0" smtClean="0"/>
              <a:t>.</a:t>
            </a:r>
            <a:br>
              <a:rPr lang="ru-RU" dirty="0" smtClean="0"/>
            </a:br>
            <a:r>
              <a:rPr lang="ru-RU" dirty="0" smtClean="0"/>
              <a:t>  </a:t>
            </a: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4048" y="620688"/>
            <a:ext cx="3931920" cy="4608512"/>
          </a:xfrm>
        </p:spPr>
        <p:txBody>
          <a:bodyPr>
            <a:normAutofit fontScale="90000"/>
          </a:bodyPr>
          <a:lstStyle/>
          <a:p>
            <a:r>
              <a:rPr lang="ru-RU" dirty="0" smtClean="0">
                <a:solidFill>
                  <a:schemeClr val="bg1"/>
                </a:solidFill>
              </a:rPr>
              <a:t>23 декабря 1943 год</a:t>
            </a:r>
            <a:br>
              <a:rPr lang="ru-RU" dirty="0" smtClean="0">
                <a:solidFill>
                  <a:schemeClr val="bg1"/>
                </a:solidFill>
              </a:rPr>
            </a:br>
            <a:r>
              <a:rPr lang="ru-RU" dirty="0" smtClean="0">
                <a:solidFill>
                  <a:schemeClr val="bg1"/>
                </a:solidFill>
              </a:rPr>
              <a:t/>
            </a:r>
            <a:br>
              <a:rPr lang="ru-RU" dirty="0" smtClean="0">
                <a:solidFill>
                  <a:schemeClr val="bg1"/>
                </a:solidFill>
              </a:rPr>
            </a:br>
            <a:r>
              <a:rPr lang="ru-RU" dirty="0" smtClean="0">
                <a:solidFill>
                  <a:schemeClr val="bg1"/>
                </a:solidFill>
              </a:rPr>
              <a:t>«Милые мои, дорогие, </a:t>
            </a:r>
            <a:r>
              <a:rPr lang="ru-RU" dirty="0" err="1" smtClean="0">
                <a:solidFill>
                  <a:schemeClr val="bg1"/>
                </a:solidFill>
              </a:rPr>
              <a:t>Соничка</a:t>
            </a:r>
            <a:r>
              <a:rPr lang="ru-RU" dirty="0" smtClean="0">
                <a:solidFill>
                  <a:schemeClr val="bg1"/>
                </a:solidFill>
              </a:rPr>
              <a:t> и сыночки! Поздравляю вас с наступающим новым 1944 годом и желаю вам всем здоровья, в первую очередь здоровья, так как в остальном этот год будет для всех нас, для нашей Родины, годом, который многие века будет помнить все человечество – в этот год будет уничтожен фашизм. Поэтому этот год принесет всем много радостей»</a:t>
            </a:r>
            <a:br>
              <a:rPr lang="ru-RU" dirty="0" smtClean="0">
                <a:solidFill>
                  <a:schemeClr val="bg1"/>
                </a:solidFill>
              </a:rPr>
            </a:br>
            <a:endParaRPr lang="ru-RU"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5000" r="-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63136" y="304800"/>
            <a:ext cx="3931920" cy="4276328"/>
          </a:xfrm>
        </p:spPr>
        <p:txBody>
          <a:bodyPr>
            <a:normAutofit fontScale="90000"/>
          </a:bodyPr>
          <a:lstStyle/>
          <a:p>
            <a:r>
              <a:rPr lang="ru-RU" dirty="0" smtClean="0">
                <a:solidFill>
                  <a:srgbClr val="C00000"/>
                </a:solidFill>
              </a:rPr>
              <a:t>13 декабря 1944 год</a:t>
            </a:r>
            <a:br>
              <a:rPr lang="ru-RU" dirty="0" smtClean="0">
                <a:solidFill>
                  <a:srgbClr val="C00000"/>
                </a:solidFill>
              </a:rPr>
            </a:br>
            <a:r>
              <a:rPr lang="ru-RU" dirty="0" smtClean="0">
                <a:solidFill>
                  <a:srgbClr val="C00000"/>
                </a:solidFill>
              </a:rPr>
              <a:t/>
            </a:r>
            <a:br>
              <a:rPr lang="ru-RU" dirty="0" smtClean="0">
                <a:solidFill>
                  <a:srgbClr val="C00000"/>
                </a:solidFill>
              </a:rPr>
            </a:br>
            <a:r>
              <a:rPr lang="ru-RU" dirty="0" smtClean="0">
                <a:solidFill>
                  <a:srgbClr val="C00000"/>
                </a:solidFill>
              </a:rPr>
              <a:t/>
            </a:r>
            <a:br>
              <a:rPr lang="ru-RU" dirty="0" smtClean="0">
                <a:solidFill>
                  <a:srgbClr val="C00000"/>
                </a:solidFill>
              </a:rPr>
            </a:br>
            <a:r>
              <a:rPr lang="ru-RU" dirty="0" smtClean="0">
                <a:solidFill>
                  <a:srgbClr val="C00000"/>
                </a:solidFill>
              </a:rPr>
              <a:t>«</a:t>
            </a:r>
            <a:r>
              <a:rPr lang="ru-RU" dirty="0" err="1" smtClean="0">
                <a:solidFill>
                  <a:srgbClr val="C00000"/>
                </a:solidFill>
              </a:rPr>
              <a:t>Лируша</a:t>
            </a:r>
            <a:r>
              <a:rPr lang="ru-RU" dirty="0" smtClean="0">
                <a:solidFill>
                  <a:srgbClr val="C00000"/>
                </a:solidFill>
              </a:rPr>
              <a:t>! Дорогой мой, милый сынок! </a:t>
            </a:r>
            <a:br>
              <a:rPr lang="ru-RU" dirty="0" smtClean="0">
                <a:solidFill>
                  <a:srgbClr val="C00000"/>
                </a:solidFill>
              </a:rPr>
            </a:br>
            <a:r>
              <a:rPr lang="ru-RU" dirty="0" smtClean="0">
                <a:solidFill>
                  <a:srgbClr val="C00000"/>
                </a:solidFill>
              </a:rPr>
              <a:t>Я знаю, что без меня вы с мамочкой живете трудно. Но сейчас трудно каждому честному человеку, каждому гражданину, любящему свою родину . Надо напрячь все свои силы, помогать мамочке и хорошо учиться»  </a:t>
            </a:r>
            <a:br>
              <a:rPr lang="ru-RU" dirty="0" smtClean="0">
                <a:solidFill>
                  <a:srgbClr val="C00000"/>
                </a:solidFill>
              </a:rPr>
            </a:br>
            <a:endParaRPr lang="ru-RU" dirty="0">
              <a:solidFill>
                <a:srgbClr val="C0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6000" r="-1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4048" y="476672"/>
            <a:ext cx="3931920" cy="5284440"/>
          </a:xfrm>
        </p:spPr>
        <p:txBody>
          <a:bodyPr>
            <a:normAutofit fontScale="90000"/>
          </a:bodyPr>
          <a:lstStyle/>
          <a:p>
            <a:r>
              <a:rPr lang="ru-RU" dirty="0" smtClean="0">
                <a:solidFill>
                  <a:srgbClr val="C00000"/>
                </a:solidFill>
              </a:rPr>
              <a:t>Где воевал Александр Порфирьевич можно теперь узнать только из писем. А писал он ото всюду: Московская область, Ростовская область, Кавказ, Венгрия, Варшава.</a:t>
            </a:r>
            <a:br>
              <a:rPr lang="ru-RU" dirty="0" smtClean="0">
                <a:solidFill>
                  <a:srgbClr val="C00000"/>
                </a:solidFill>
              </a:rPr>
            </a:br>
            <a:r>
              <a:rPr lang="ru-RU" dirty="0" smtClean="0">
                <a:solidFill>
                  <a:srgbClr val="C00000"/>
                </a:solidFill>
              </a:rPr>
              <a:t>О новых званиях и наградах родные узнавали тоже из писем: младший сержант, сержант, младший лейтенант.</a:t>
            </a:r>
            <a:br>
              <a:rPr lang="ru-RU" dirty="0" smtClean="0">
                <a:solidFill>
                  <a:srgbClr val="C00000"/>
                </a:solidFill>
              </a:rPr>
            </a:br>
            <a:r>
              <a:rPr lang="ru-RU" dirty="0" smtClean="0">
                <a:solidFill>
                  <a:srgbClr val="C00000"/>
                </a:solidFill>
              </a:rPr>
              <a:t>В письме от 4 мая 1945 года он пишет, что награжден медалью за оборону Кавказа.</a:t>
            </a:r>
            <a:br>
              <a:rPr lang="ru-RU" dirty="0" smtClean="0">
                <a:solidFill>
                  <a:srgbClr val="C00000"/>
                </a:solidFill>
              </a:rPr>
            </a:br>
            <a:r>
              <a:rPr lang="ru-RU" dirty="0" smtClean="0">
                <a:solidFill>
                  <a:srgbClr val="C00000"/>
                </a:solidFill>
              </a:rPr>
              <a:t>Демобилизовался и вернулся домой Александр Порфирьевич только в ноябре 1945 года</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Литей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98</TotalTime>
  <Words>239</Words>
  <Application>Microsoft Office PowerPoint</Application>
  <PresentationFormat>Экран (4:3)</PresentationFormat>
  <Paragraphs>19</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Литейная</vt:lpstr>
      <vt:lpstr>К 70-летию  Великой Победы</vt:lpstr>
      <vt:lpstr>Это мой прадедушка Оливер со своими мамой и папой.  За три года до войны. Здесь ему 8 лет</vt:lpstr>
      <vt:lpstr>Когда началась война, его папа, Соловьев Александр Порфирьевич, директор школы №98 тогда Молотовского, а теперь Советского района города Казани , ушел на фронт. Он служил в зенитных войсках, был командиром отделения.      </vt:lpstr>
      <vt:lpstr>Как у него находилось время писать  домой письма?  Жене и каждому из трех сыновей в отдельности. Письма добрые, теплые, волнительные.  Не удивительно, что они до сих пор хранятся в нашей семье </vt:lpstr>
      <vt:lpstr>10 октября 1942 год, Кунцево  «Милый мой сыночек Лируша! Спасибо тебе за открытку. Я живу хорошо, обучаюсь военному делу на отлично. Как учишься ты, пиши об этом мне подробнее. В какой школе учишься, как ведешь себя? Помогаешь ли маме в хозяйстве и уходе за братиками? Сыночек, помогай маме во всем, она больная, ей трудно, а ты уже большой и сможешь ей помочь и сам учиться на отлично. Есть ли у вас дрова на зиму? Ну, пока, до свидания. Крепко тебя целую, обнимаю. Твой папа» </vt:lpstr>
      <vt:lpstr>В этот, 1942 год,  семье прадедушки пришлось очень тяжело. Только что родился Коленька (самый младший из трех братьев). Аттестат от отца долго не приходил. Дров не было. Мама прадедушки, Софья Петровна, не работала. Голодали. Она продавала вещи, но не удачно, не умела. Хлеб и сахар покупали на рынке . Пока мама бегала в поисках пищи, прадедушка,  смотрел за младшими братьями. Мама собирала очистки от картошки на помойке, а дети пекли их на буржуйке.   </vt:lpstr>
      <vt:lpstr>23 декабря 1943 год  «Милые мои, дорогие, Соничка и сыночки! Поздравляю вас с наступающим новым 1944 годом и желаю вам всем здоровья, в первую очередь здоровья, так как в остальном этот год будет для всех нас, для нашей Родины, годом, который многие века будет помнить все человечество – в этот год будет уничтожен фашизм. Поэтому этот год принесет всем много радостей» </vt:lpstr>
      <vt:lpstr>13 декабря 1944 год   «Лируша! Дорогой мой, милый сынок!  Я знаю, что без меня вы с мамочкой живете трудно. Но сейчас трудно каждому честному человеку, каждому гражданину, любящему свою родину . Надо напрячь все свои силы, помогать мамочке и хорошо учиться»   </vt:lpstr>
      <vt:lpstr>Где воевал Александр Порфирьевич можно теперь узнать только из писем. А писал он ото всюду: Московская область, Ростовская область, Кавказ, Венгрия, Варшава. О новых званиях и наградах родные узнавали тоже из писем: младший сержант, сержант, младший лейтенант. В письме от 4 мая 1945 года он пишет, что награжден медалью за оборону Кавказа. Демобилизовался и вернулся домой Александр Порфирьевич только в ноябре 1945 года</vt:lpstr>
      <vt:lpstr>Когда война закончилась, моему прадеду было 15 лет.  Он не воевал на фронте, не жил на оккупированной территории, не работал на заводе.  Он был обычным мальчиком из самой обычной советской семьи.   И все же Он был участником этой войны от первого и до последнего ее дня.   </vt:lpstr>
      <vt:lpstr>Слайд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Charli</dc:creator>
  <cp:lastModifiedBy>Charli</cp:lastModifiedBy>
  <cp:revision>10</cp:revision>
  <dcterms:created xsi:type="dcterms:W3CDTF">2015-02-19T19:09:43Z</dcterms:created>
  <dcterms:modified xsi:type="dcterms:W3CDTF">2015-02-19T20:49:13Z</dcterms:modified>
</cp:coreProperties>
</file>